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772400" cy="1470025"/>
          </a:xfrm>
        </p:spPr>
        <p:txBody>
          <a:bodyPr/>
          <a:lstStyle/>
          <a:p>
            <a:r>
              <a:rPr lang="en-US" dirty="0">
                <a:solidFill>
                  <a:schemeClr val="tx1">
                    <a:lumMod val="85000"/>
                    <a:lumOff val="15000"/>
                  </a:schemeClr>
                </a:solidFill>
              </a:rPr>
              <a:t>Software Engineering Definition</a:t>
            </a:r>
            <a:endParaRPr lang="en-US" dirty="0"/>
          </a:p>
        </p:txBody>
      </p:sp>
      <p:sp>
        <p:nvSpPr>
          <p:cNvPr id="3" name="Subtitle 2"/>
          <p:cNvSpPr>
            <a:spLocks noGrp="1"/>
          </p:cNvSpPr>
          <p:nvPr>
            <p:ph type="subTitle" idx="1"/>
          </p:nvPr>
        </p:nvSpPr>
        <p:spPr>
          <a:xfrm>
            <a:off x="838200" y="1676400"/>
            <a:ext cx="7239000" cy="4876800"/>
          </a:xfrm>
        </p:spPr>
        <p:txBody>
          <a:bodyPr>
            <a:normAutofit fontScale="92500" lnSpcReduction="10000"/>
          </a:bodyPr>
          <a:lstStyle/>
          <a:p>
            <a:pPr algn="l"/>
            <a:r>
              <a:rPr lang="en-US" dirty="0">
                <a:solidFill>
                  <a:schemeClr val="tx1"/>
                </a:solidFill>
                <a:latin typeface="Times New Roman" pitchFamily="18" charset="0"/>
              </a:rPr>
              <a:t>The seminal definition:</a:t>
            </a:r>
            <a:endParaRPr lang="en-US" i="1" dirty="0">
              <a:solidFill>
                <a:schemeClr val="tx1"/>
              </a:solidFill>
              <a:latin typeface="Times New Roman" pitchFamily="18" charset="0"/>
            </a:endParaRPr>
          </a:p>
          <a:p>
            <a:pPr lvl="1" algn="l"/>
            <a:r>
              <a:rPr lang="en-US" i="1" dirty="0">
                <a:solidFill>
                  <a:schemeClr val="tx1"/>
                </a:solidFill>
                <a:latin typeface="Times New Roman" pitchFamily="18" charset="0"/>
              </a:rPr>
              <a:t>[Software engineering is] the establishment and use of sound engineering principles in order to obtain economically software that is reliable and works efficiently on real machines</a:t>
            </a:r>
            <a:r>
              <a:rPr lang="en-US" i="1" dirty="0" smtClean="0">
                <a:solidFill>
                  <a:schemeClr val="tx1"/>
                </a:solidFill>
                <a:latin typeface="Times New Roman" pitchFamily="18" charset="0"/>
              </a:rPr>
              <a:t>.</a:t>
            </a:r>
          </a:p>
          <a:p>
            <a:pPr algn="l">
              <a:defRPr/>
            </a:pPr>
            <a:r>
              <a:rPr lang="en-US" dirty="0">
                <a:solidFill>
                  <a:schemeClr val="tx1"/>
                </a:solidFill>
                <a:ea typeface="ＭＳ Ｐゴシック" charset="-128"/>
              </a:rPr>
              <a:t>The IEEE definition:</a:t>
            </a:r>
          </a:p>
          <a:p>
            <a:pPr lvl="1" algn="l">
              <a:spcBef>
                <a:spcPts val="300"/>
              </a:spcBef>
              <a:defRPr/>
            </a:pPr>
            <a:r>
              <a:rPr lang="en-US" i="1" dirty="0">
                <a:solidFill>
                  <a:schemeClr val="tx1"/>
                </a:solidFill>
                <a:ea typeface="ＭＳ Ｐゴシック" charset="-128"/>
              </a:rPr>
              <a:t>Software Engineering: (1) The application of a systematic, disciplined, quantifiable approach to the development, operation, and maintenance of software; that is, the application of engineering to software.  (2) The study of approaches as in (1).</a:t>
            </a:r>
          </a:p>
          <a:p>
            <a:pPr lvl="1" algn="l"/>
            <a:endParaRPr lang="en-US" i="1" dirty="0">
              <a:solidFill>
                <a:schemeClr val="tx1"/>
              </a:solidFill>
              <a:latin typeface="Times New Roman" pitchFamily="18" charset="0"/>
            </a:endParaRPr>
          </a:p>
          <a:p>
            <a:endParaRPr lang="en-US" dirty="0"/>
          </a:p>
        </p:txBody>
      </p:sp>
    </p:spTree>
    <p:extLst>
      <p:ext uri="{BB962C8B-B14F-4D97-AF65-F5344CB8AC3E}">
        <p14:creationId xmlns:p14="http://schemas.microsoft.com/office/powerpoint/2010/main" val="273499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Adapting a Process Model</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dirty="0">
                <a:latin typeface="Palatino" charset="0"/>
                <a:ea typeface="ＭＳ Ｐゴシック" pitchFamily="34" charset="-128"/>
              </a:rPr>
              <a:t>The process should be </a:t>
            </a:r>
            <a:r>
              <a:rPr lang="en-US" b="1" dirty="0">
                <a:solidFill>
                  <a:srgbClr val="800000"/>
                </a:solidFill>
                <a:latin typeface="Palatino" charset="0"/>
                <a:ea typeface="ＭＳ Ｐゴシック" pitchFamily="34" charset="-128"/>
              </a:rPr>
              <a:t>agile and adaptable</a:t>
            </a:r>
            <a:r>
              <a:rPr lang="en-US" dirty="0">
                <a:solidFill>
                  <a:srgbClr val="FFC000"/>
                </a:solidFill>
                <a:latin typeface="Palatino" charset="0"/>
                <a:ea typeface="ＭＳ Ｐゴシック" pitchFamily="34" charset="-128"/>
              </a:rPr>
              <a:t> </a:t>
            </a:r>
            <a:r>
              <a:rPr lang="en-US" dirty="0">
                <a:latin typeface="Palatino" charset="0"/>
                <a:ea typeface="ＭＳ Ｐゴシック" pitchFamily="34" charset="-128"/>
              </a:rPr>
              <a:t>to problems. Process adopted for one project might be significantly different than a process adopted from another project. (to the problem, the project, the team, organizational culture). Among the differences are:</a:t>
            </a:r>
          </a:p>
          <a:p>
            <a:endParaRPr lang="en-US" sz="2800" dirty="0"/>
          </a:p>
        </p:txBody>
      </p:sp>
    </p:spTree>
    <p:extLst>
      <p:ext uri="{BB962C8B-B14F-4D97-AF65-F5344CB8AC3E}">
        <p14:creationId xmlns:p14="http://schemas.microsoft.com/office/powerpoint/2010/main" val="418592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Adapting a Process Model</a:t>
            </a:r>
            <a:endParaRPr lang="en-US" dirty="0"/>
          </a:p>
        </p:txBody>
      </p:sp>
      <p:sp>
        <p:nvSpPr>
          <p:cNvPr id="3" name="Content Placeholder 2"/>
          <p:cNvSpPr>
            <a:spLocks noGrp="1"/>
          </p:cNvSpPr>
          <p:nvPr>
            <p:ph idx="1"/>
          </p:nvPr>
        </p:nvSpPr>
        <p:spPr/>
        <p:txBody>
          <a:bodyPr/>
          <a:lstStyle/>
          <a:p>
            <a:pPr marL="319088" lvl="1" indent="0">
              <a:lnSpc>
                <a:spcPct val="90000"/>
              </a:lnSpc>
              <a:spcBef>
                <a:spcPts val="600"/>
              </a:spcBef>
            </a:pPr>
            <a:r>
              <a:rPr lang="en-US" dirty="0">
                <a:latin typeface="Palatino" charset="0"/>
                <a:ea typeface="ＭＳ Ｐゴシック" pitchFamily="34" charset="-128"/>
              </a:rPr>
              <a:t>the </a:t>
            </a:r>
            <a:r>
              <a:rPr lang="en-US" dirty="0">
                <a:solidFill>
                  <a:srgbClr val="800000"/>
                </a:solidFill>
                <a:latin typeface="Palatino" charset="0"/>
                <a:ea typeface="ＭＳ Ｐゴシック" pitchFamily="34" charset="-128"/>
              </a:rPr>
              <a:t>overall flow </a:t>
            </a:r>
            <a:r>
              <a:rPr lang="en-US" dirty="0">
                <a:latin typeface="Palatino" charset="0"/>
                <a:ea typeface="ＭＳ Ｐゴシック" pitchFamily="34" charset="-128"/>
              </a:rPr>
              <a:t>of activities, actions, and tasks and the interdependencies among them</a:t>
            </a:r>
          </a:p>
          <a:p>
            <a:pPr marL="319088" lvl="1" indent="0">
              <a:lnSpc>
                <a:spcPct val="90000"/>
              </a:lnSpc>
              <a:spcBef>
                <a:spcPts val="300"/>
              </a:spcBef>
            </a:pPr>
            <a:r>
              <a:rPr lang="en-US" dirty="0">
                <a:latin typeface="Palatino" charset="0"/>
                <a:ea typeface="ＭＳ Ｐゴシック" pitchFamily="34" charset="-128"/>
              </a:rPr>
              <a:t>the </a:t>
            </a:r>
            <a:r>
              <a:rPr lang="en-US" dirty="0">
                <a:solidFill>
                  <a:srgbClr val="800000"/>
                </a:solidFill>
                <a:latin typeface="Palatino" charset="0"/>
                <a:ea typeface="ＭＳ Ｐゴシック" pitchFamily="34" charset="-128"/>
              </a:rPr>
              <a:t>degree</a:t>
            </a:r>
            <a:r>
              <a:rPr lang="en-US" dirty="0">
                <a:latin typeface="Palatino" charset="0"/>
                <a:ea typeface="ＭＳ Ｐゴシック" pitchFamily="34" charset="-128"/>
              </a:rPr>
              <a:t> to which actions and tasks are defined within each framework activity</a:t>
            </a:r>
          </a:p>
          <a:p>
            <a:pPr marL="319088" lvl="1" indent="0">
              <a:lnSpc>
                <a:spcPct val="90000"/>
              </a:lnSpc>
            </a:pPr>
            <a:r>
              <a:rPr lang="en-US" dirty="0">
                <a:latin typeface="Palatino" charset="0"/>
                <a:ea typeface="ＭＳ Ｐゴシック" pitchFamily="34" charset="-128"/>
              </a:rPr>
              <a:t>the degree to which work products are identified and required</a:t>
            </a:r>
          </a:p>
          <a:p>
            <a:pPr marL="319088" lvl="1" indent="0">
              <a:lnSpc>
                <a:spcPct val="90000"/>
              </a:lnSpc>
            </a:pPr>
            <a:r>
              <a:rPr lang="en-US" dirty="0">
                <a:latin typeface="Palatino" charset="0"/>
                <a:ea typeface="ＭＳ Ｐゴシック" pitchFamily="34" charset="-128"/>
              </a:rPr>
              <a:t>the manner which quality assurance activities are applied</a:t>
            </a:r>
          </a:p>
          <a:p>
            <a:pPr marL="319088" lvl="1" indent="0">
              <a:lnSpc>
                <a:spcPct val="90000"/>
              </a:lnSpc>
            </a:pPr>
            <a:r>
              <a:rPr lang="en-US" dirty="0">
                <a:latin typeface="Palatino" charset="0"/>
                <a:ea typeface="ＭＳ Ｐゴシック" pitchFamily="34" charset="-128"/>
              </a:rPr>
              <a:t>the manner in which project tracking and control activities are applied</a:t>
            </a:r>
          </a:p>
          <a:p>
            <a:endParaRPr lang="en-US" dirty="0"/>
          </a:p>
        </p:txBody>
      </p:sp>
    </p:spTree>
    <p:extLst>
      <p:ext uri="{BB962C8B-B14F-4D97-AF65-F5344CB8AC3E}">
        <p14:creationId xmlns:p14="http://schemas.microsoft.com/office/powerpoint/2010/main" val="425385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Adapting a Process Model</a:t>
            </a:r>
            <a:endParaRPr lang="en-US" dirty="0"/>
          </a:p>
        </p:txBody>
      </p:sp>
      <p:sp>
        <p:nvSpPr>
          <p:cNvPr id="3" name="Content Placeholder 2"/>
          <p:cNvSpPr>
            <a:spLocks noGrp="1"/>
          </p:cNvSpPr>
          <p:nvPr>
            <p:ph idx="1"/>
          </p:nvPr>
        </p:nvSpPr>
        <p:spPr/>
        <p:txBody>
          <a:bodyPr/>
          <a:lstStyle/>
          <a:p>
            <a:pPr marL="319088" lvl="1" indent="0">
              <a:lnSpc>
                <a:spcPct val="90000"/>
              </a:lnSpc>
            </a:pPr>
            <a:r>
              <a:rPr lang="en-US" dirty="0">
                <a:latin typeface="Palatino" charset="0"/>
                <a:ea typeface="ＭＳ Ｐゴシック" pitchFamily="34" charset="-128"/>
              </a:rPr>
              <a:t>the overall degree of detail and rigor with which the process is described</a:t>
            </a:r>
          </a:p>
          <a:p>
            <a:pPr marL="319088" lvl="1" indent="0">
              <a:lnSpc>
                <a:spcPct val="90000"/>
              </a:lnSpc>
            </a:pPr>
            <a:r>
              <a:rPr lang="en-US" dirty="0">
                <a:latin typeface="Palatino" charset="0"/>
                <a:ea typeface="ＭＳ Ｐゴシック" pitchFamily="34" charset="-128"/>
              </a:rPr>
              <a:t>the degree to which the customer and other stakeholders are involved with the project</a:t>
            </a:r>
          </a:p>
          <a:p>
            <a:pPr marL="319088" lvl="1" indent="0">
              <a:lnSpc>
                <a:spcPct val="90000"/>
              </a:lnSpc>
            </a:pPr>
            <a:r>
              <a:rPr lang="en-US" dirty="0">
                <a:latin typeface="Palatino" charset="0"/>
                <a:ea typeface="ＭＳ Ｐゴシック" pitchFamily="34" charset="-128"/>
              </a:rPr>
              <a:t>the level of autonomy given to the software team</a:t>
            </a:r>
          </a:p>
          <a:p>
            <a:pPr marL="319088" lvl="1" indent="0">
              <a:lnSpc>
                <a:spcPct val="90000"/>
              </a:lnSpc>
            </a:pPr>
            <a:r>
              <a:rPr lang="en-US" dirty="0">
                <a:latin typeface="Palatino" charset="0"/>
                <a:ea typeface="ＭＳ Ｐゴシック" pitchFamily="34" charset="-128"/>
              </a:rPr>
              <a:t>the degree to which team organization and roles are prescribed</a:t>
            </a:r>
          </a:p>
          <a:p>
            <a:pPr>
              <a:lnSpc>
                <a:spcPct val="90000"/>
              </a:lnSpc>
            </a:pPr>
            <a:endParaRPr lang="en-US" sz="2000" dirty="0">
              <a:ea typeface="ＭＳ Ｐゴシック" pitchFamily="34" charset="-128"/>
            </a:endParaRPr>
          </a:p>
          <a:p>
            <a:endParaRPr lang="en-US" dirty="0"/>
          </a:p>
        </p:txBody>
      </p:sp>
    </p:spTree>
    <p:extLst>
      <p:ext uri="{BB962C8B-B14F-4D97-AF65-F5344CB8AC3E}">
        <p14:creationId xmlns:p14="http://schemas.microsoft.com/office/powerpoint/2010/main" val="1736405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a typeface="ＭＳ Ｐゴシック" pitchFamily="34" charset="-128"/>
              </a:rPr>
              <a:t>Importance of Software Engineering</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GB" dirty="0">
                <a:ea typeface="ＭＳ Ｐゴシック" pitchFamily="34" charset="-128"/>
              </a:rPr>
              <a:t>More and more, individuals and society rely on advanced software systems. We need to be able to produce </a:t>
            </a:r>
            <a:r>
              <a:rPr lang="en-GB" dirty="0">
                <a:solidFill>
                  <a:srgbClr val="AD0101"/>
                </a:solidFill>
                <a:ea typeface="ＭＳ Ｐゴシック" pitchFamily="34" charset="-128"/>
              </a:rPr>
              <a:t>reliable and trustworthy systems economically and quickly.</a:t>
            </a:r>
          </a:p>
          <a:p>
            <a:r>
              <a:rPr lang="en-GB" dirty="0">
                <a:ea typeface="ＭＳ Ｐゴシック" pitchFamily="34" charset="-128"/>
              </a:rPr>
              <a:t>It is usually </a:t>
            </a:r>
            <a:r>
              <a:rPr lang="en-GB" dirty="0">
                <a:solidFill>
                  <a:srgbClr val="AD0101"/>
                </a:solidFill>
                <a:ea typeface="ＭＳ Ｐゴシック" pitchFamily="34" charset="-128"/>
              </a:rPr>
              <a:t>cheaper, in the long run</a:t>
            </a:r>
            <a:r>
              <a:rPr lang="en-GB" dirty="0">
                <a:ea typeface="ＭＳ Ｐゴシック" pitchFamily="34" charset="-128"/>
              </a:rPr>
              <a:t>, to use software engineering methods and techniques for software systems rather than just write the programs as if it was a personal programming project. For most types of system, the majority of costs are the </a:t>
            </a:r>
            <a:r>
              <a:rPr lang="en-GB" dirty="0">
                <a:solidFill>
                  <a:srgbClr val="AD0101"/>
                </a:solidFill>
                <a:ea typeface="ＭＳ Ｐゴシック" pitchFamily="34" charset="-128"/>
              </a:rPr>
              <a:t>costs of changing </a:t>
            </a:r>
            <a:r>
              <a:rPr lang="en-GB" dirty="0">
                <a:ea typeface="ＭＳ Ｐゴシック" pitchFamily="34" charset="-128"/>
              </a:rPr>
              <a:t>the software after it has gone into use.</a:t>
            </a:r>
          </a:p>
          <a:p>
            <a:endParaRPr lang="en-US" dirty="0"/>
          </a:p>
        </p:txBody>
      </p:sp>
    </p:spTree>
    <p:extLst>
      <p:ext uri="{BB962C8B-B14F-4D97-AF65-F5344CB8AC3E}">
        <p14:creationId xmlns:p14="http://schemas.microsoft.com/office/powerpoint/2010/main" val="49729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Palatino" charset="0"/>
              </a:rPr>
              <a:t>Software Engineering</a:t>
            </a:r>
            <a:r>
              <a:rPr lang="en-US" b="1" dirty="0">
                <a:latin typeface="Palatino" charset="0"/>
              </a:rPr>
              <a:t/>
            </a:r>
            <a:br>
              <a:rPr lang="en-US" b="1" dirty="0">
                <a:latin typeface="Palatino" charset="0"/>
              </a:rPr>
            </a:br>
            <a:r>
              <a:rPr lang="en-US" dirty="0">
                <a:ea typeface="ＭＳ Ｐゴシック" pitchFamily="34" charset="-128"/>
              </a:rPr>
              <a:t>A Layered Technology</a:t>
            </a:r>
            <a:endParaRPr lang="en-US" dirty="0"/>
          </a:p>
        </p:txBody>
      </p:sp>
      <p:sp>
        <p:nvSpPr>
          <p:cNvPr id="3" name="Content Placeholder 2"/>
          <p:cNvSpPr>
            <a:spLocks noGrp="1"/>
          </p:cNvSpPr>
          <p:nvPr>
            <p:ph idx="1"/>
          </p:nvPr>
        </p:nvSpPr>
        <p:spPr/>
        <p:txBody>
          <a:bodyPr/>
          <a:lstStyle/>
          <a:p>
            <a:pPr marL="0" indent="0">
              <a:buNone/>
            </a:pPr>
            <a:endParaRPr lang="en-US" dirty="0"/>
          </a:p>
        </p:txBody>
      </p:sp>
      <p:sp>
        <p:nvSpPr>
          <p:cNvPr id="4" name="Oval 4"/>
          <p:cNvSpPr>
            <a:spLocks noChangeArrowheads="1"/>
          </p:cNvSpPr>
          <p:nvPr/>
        </p:nvSpPr>
        <p:spPr bwMode="auto">
          <a:xfrm>
            <a:off x="1004888" y="3514725"/>
            <a:ext cx="7620000" cy="1285875"/>
          </a:xfrm>
          <a:prstGeom prst="ellipse">
            <a:avLst/>
          </a:prstGeom>
          <a:solidFill>
            <a:srgbClr val="01EA89"/>
          </a:solidFill>
          <a:ln>
            <a:noFill/>
          </a:ln>
          <a:effectLst>
            <a:outerShdw blurRad="63500" dist="107763" dir="2700000" algn="ctr" rotWithShape="0">
              <a:srgbClr val="000000">
                <a:alpha val="74997"/>
              </a:srgbClr>
            </a:outer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eaLnBrk="0" fontAlgn="base" hangingPunct="0">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5" name="Oval 5"/>
          <p:cNvSpPr>
            <a:spLocks noChangeArrowheads="1"/>
          </p:cNvSpPr>
          <p:nvPr/>
        </p:nvSpPr>
        <p:spPr bwMode="auto">
          <a:xfrm>
            <a:off x="1462088" y="3086100"/>
            <a:ext cx="6629400" cy="1200150"/>
          </a:xfrm>
          <a:prstGeom prst="ellipse">
            <a:avLst/>
          </a:prstGeom>
          <a:solidFill>
            <a:srgbClr val="BC3700"/>
          </a:solidFill>
          <a:ln>
            <a:noFill/>
          </a:ln>
          <a:effectLst>
            <a:outerShdw blurRad="63500" dist="107763" dir="2700000" algn="ctr" rotWithShape="0">
              <a:srgbClr val="000000">
                <a:alpha val="74997"/>
              </a:srgbClr>
            </a:outer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eaLnBrk="0" fontAlgn="base" hangingPunct="0">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Oval 6"/>
          <p:cNvSpPr>
            <a:spLocks noChangeArrowheads="1"/>
          </p:cNvSpPr>
          <p:nvPr/>
        </p:nvSpPr>
        <p:spPr bwMode="auto">
          <a:xfrm>
            <a:off x="1995488" y="2628900"/>
            <a:ext cx="5486400" cy="1028700"/>
          </a:xfrm>
          <a:prstGeom prst="ellipse">
            <a:avLst/>
          </a:prstGeom>
          <a:solidFill>
            <a:srgbClr val="303030"/>
          </a:solidFill>
          <a:ln>
            <a:noFill/>
          </a:ln>
          <a:effectLst>
            <a:outerShdw blurRad="63500" dist="107763" dir="2700000" algn="ctr" rotWithShape="0">
              <a:srgbClr val="000000">
                <a:alpha val="74997"/>
              </a:srgbClr>
            </a:outerShdw>
          </a:effectLst>
          <a:extLst>
            <a:ext uri="{91240B29-F687-4F45-9708-019B960494DF}">
              <a14:hiddenLine xmlns:a14="http://schemas.microsoft.com/office/drawing/2010/main" w="12700">
                <a:solidFill>
                  <a:srgbClr val="000000"/>
                </a:solidFill>
                <a:round/>
                <a:headEnd/>
                <a:tailEnd/>
              </a14:hiddenLine>
            </a:ext>
          </a:extLst>
        </p:spPr>
        <p:txBody>
          <a:bodyPr wrap="none" anchor="ctr"/>
          <a:lstStyle/>
          <a:p>
            <a:pPr marL="0" marR="0" lvl="0" indent="0" defTabSz="914400" eaLnBrk="0" fontAlgn="base" latinLnBrk="0" hangingPunct="0">
              <a:lnSpc>
                <a:spcPct val="100000"/>
              </a:lnSpc>
              <a:spcBef>
                <a:spcPct val="0"/>
              </a:spcBef>
              <a:spcAft>
                <a:spcPct val="0"/>
              </a:spcAft>
              <a:buClrTx/>
              <a:buSzTx/>
              <a:buFontTx/>
              <a:buNone/>
              <a:tabLst/>
              <a:defRPr/>
            </a:pPr>
            <a:endParaRPr kumimoji="0" lang="en-US" sz="2400" b="0" i="0" u="none" strike="noStrike" kern="0" cap="none" spc="0" normalizeH="0" baseline="0" noProof="0">
              <a:ln>
                <a:noFill/>
              </a:ln>
              <a:solidFill>
                <a:prstClr val="black"/>
              </a:solidFill>
              <a:effectLst/>
              <a:uLnTx/>
              <a:uFillTx/>
              <a:latin typeface="Arial" charset="0"/>
              <a:ea typeface="ＭＳ Ｐゴシック" charset="0"/>
              <a:cs typeface="ＭＳ Ｐゴシック" charset="0"/>
            </a:endParaRPr>
          </a:p>
        </p:txBody>
      </p:sp>
      <p:sp>
        <p:nvSpPr>
          <p:cNvPr id="7" name="Rectangle 8"/>
          <p:cNvSpPr>
            <a:spLocks noChangeArrowheads="1"/>
          </p:cNvSpPr>
          <p:nvPr/>
        </p:nvSpPr>
        <p:spPr bwMode="auto">
          <a:xfrm>
            <a:off x="3657600" y="4356100"/>
            <a:ext cx="2141538" cy="393700"/>
          </a:xfrm>
          <a:prstGeom prst="rect">
            <a:avLst/>
          </a:prstGeom>
          <a:noFill/>
          <a:ln w="12700">
            <a:noFill/>
            <a:miter lim="800000"/>
            <a:headEnd/>
            <a:tailEnd/>
          </a:ln>
          <a:effectLst/>
        </p:spPr>
        <p:txBody>
          <a:bodyPr wrap="none" lIns="90487" tIns="44450" rIns="90487" bIns="44450">
            <a:spAutoFit/>
          </a:bodyPr>
          <a:lstStyle/>
          <a:p>
            <a:pPr eaLnBrk="0" fontAlgn="base" hangingPunct="0">
              <a:spcBef>
                <a:spcPct val="0"/>
              </a:spcBef>
              <a:spcAft>
                <a:spcPct val="0"/>
              </a:spcAft>
            </a:pPr>
            <a:r>
              <a:rPr lang="en-US" sz="2000" b="1">
                <a:solidFill>
                  <a:prstClr val="black"/>
                </a:solidFill>
                <a:effectLst>
                  <a:outerShdw blurRad="38100" dist="38100" dir="2700000" algn="tl">
                    <a:srgbClr val="C0C0C0"/>
                  </a:outerShdw>
                </a:effectLst>
                <a:latin typeface="Palatino" charset="0"/>
                <a:ea typeface="ＭＳ Ｐゴシック" pitchFamily="34" charset="-128"/>
              </a:rPr>
              <a:t>a </a:t>
            </a:r>
            <a:r>
              <a:rPr lang="ja-JP" altLang="en-US" sz="2000" b="1">
                <a:solidFill>
                  <a:prstClr val="black"/>
                </a:solidFill>
                <a:effectLst>
                  <a:outerShdw blurRad="38100" dist="38100" dir="2700000" algn="tl">
                    <a:srgbClr val="C0C0C0"/>
                  </a:outerShdw>
                </a:effectLst>
                <a:latin typeface="Palatino" charset="0"/>
              </a:rPr>
              <a:t>“</a:t>
            </a:r>
            <a:r>
              <a:rPr lang="en-US" altLang="ja-JP" sz="2000" b="1">
                <a:solidFill>
                  <a:prstClr val="black"/>
                </a:solidFill>
                <a:effectLst>
                  <a:outerShdw blurRad="38100" dist="38100" dir="2700000" algn="tl">
                    <a:srgbClr val="C0C0C0"/>
                  </a:outerShdw>
                </a:effectLst>
                <a:latin typeface="Palatino" charset="0"/>
              </a:rPr>
              <a:t>quality</a:t>
            </a:r>
            <a:r>
              <a:rPr lang="ja-JP" altLang="en-US" sz="2000" b="1">
                <a:solidFill>
                  <a:prstClr val="black"/>
                </a:solidFill>
                <a:effectLst>
                  <a:outerShdw blurRad="38100" dist="38100" dir="2700000" algn="tl">
                    <a:srgbClr val="C0C0C0"/>
                  </a:outerShdw>
                </a:effectLst>
                <a:latin typeface="Palatino" charset="0"/>
              </a:rPr>
              <a:t>”</a:t>
            </a:r>
            <a:r>
              <a:rPr lang="en-US" altLang="ja-JP" sz="2000" b="1">
                <a:solidFill>
                  <a:prstClr val="black"/>
                </a:solidFill>
                <a:effectLst>
                  <a:outerShdw blurRad="38100" dist="38100" dir="2700000" algn="tl">
                    <a:srgbClr val="C0C0C0"/>
                  </a:outerShdw>
                </a:effectLst>
                <a:latin typeface="Palatino" charset="0"/>
              </a:rPr>
              <a:t> focus</a:t>
            </a:r>
            <a:endParaRPr lang="en-US" sz="2000" b="1">
              <a:solidFill>
                <a:prstClr val="black"/>
              </a:solidFill>
              <a:effectLst>
                <a:outerShdw blurRad="38100" dist="38100" dir="2700000" algn="tl">
                  <a:srgbClr val="C0C0C0"/>
                </a:outerShdw>
              </a:effectLst>
              <a:latin typeface="Palatino" charset="0"/>
              <a:ea typeface="ＭＳ Ｐゴシック" pitchFamily="34" charset="-128"/>
            </a:endParaRPr>
          </a:p>
        </p:txBody>
      </p:sp>
      <p:sp>
        <p:nvSpPr>
          <p:cNvPr id="8" name="Rectangle 9"/>
          <p:cNvSpPr>
            <a:spLocks noChangeArrowheads="1"/>
          </p:cNvSpPr>
          <p:nvPr/>
        </p:nvSpPr>
        <p:spPr bwMode="auto">
          <a:xfrm>
            <a:off x="3759200" y="3756025"/>
            <a:ext cx="1838325" cy="393700"/>
          </a:xfrm>
          <a:prstGeom prst="rect">
            <a:avLst/>
          </a:prstGeom>
          <a:noFill/>
          <a:ln w="12700">
            <a:noFill/>
            <a:miter lim="800000"/>
            <a:headEnd/>
            <a:tailEnd/>
          </a:ln>
          <a:effectLst/>
        </p:spPr>
        <p:txBody>
          <a:bodyPr wrap="none" lIns="90487" tIns="44450" rIns="90487" bIns="44450">
            <a:spAutoFit/>
          </a:bodyPr>
          <a:lstStyle/>
          <a:p>
            <a:pPr eaLnBrk="0" fontAlgn="base" hangingPunct="0">
              <a:spcBef>
                <a:spcPct val="0"/>
              </a:spcBef>
              <a:spcAft>
                <a:spcPct val="0"/>
              </a:spcAft>
            </a:pPr>
            <a:r>
              <a:rPr lang="en-US" sz="2000" b="1">
                <a:solidFill>
                  <a:srgbClr val="DADADA"/>
                </a:solidFill>
                <a:effectLst>
                  <a:outerShdw blurRad="38100" dist="38100" dir="2700000" algn="tl">
                    <a:srgbClr val="C0C0C0"/>
                  </a:outerShdw>
                </a:effectLst>
                <a:latin typeface="Palatino" charset="0"/>
                <a:ea typeface="ＭＳ Ｐゴシック" pitchFamily="34" charset="-128"/>
              </a:rPr>
              <a:t>process model</a:t>
            </a:r>
          </a:p>
        </p:txBody>
      </p:sp>
      <p:sp>
        <p:nvSpPr>
          <p:cNvPr id="9" name="Rectangle 10"/>
          <p:cNvSpPr>
            <a:spLocks noChangeArrowheads="1"/>
          </p:cNvSpPr>
          <p:nvPr/>
        </p:nvSpPr>
        <p:spPr bwMode="auto">
          <a:xfrm>
            <a:off x="4114800" y="3155950"/>
            <a:ext cx="1182688" cy="393700"/>
          </a:xfrm>
          <a:prstGeom prst="rect">
            <a:avLst/>
          </a:prstGeom>
          <a:noFill/>
          <a:ln w="12700">
            <a:noFill/>
            <a:miter lim="800000"/>
            <a:headEnd/>
            <a:tailEnd/>
          </a:ln>
          <a:effectLst/>
        </p:spPr>
        <p:txBody>
          <a:bodyPr wrap="none" lIns="90487" tIns="44450" rIns="90487" bIns="44450">
            <a:spAutoFit/>
          </a:bodyPr>
          <a:lstStyle/>
          <a:p>
            <a:pPr eaLnBrk="0" fontAlgn="base" hangingPunct="0">
              <a:spcBef>
                <a:spcPct val="0"/>
              </a:spcBef>
              <a:spcAft>
                <a:spcPct val="0"/>
              </a:spcAft>
            </a:pPr>
            <a:r>
              <a:rPr lang="en-US" sz="2000" b="1">
                <a:solidFill>
                  <a:srgbClr val="DADADA"/>
                </a:solidFill>
                <a:effectLst>
                  <a:outerShdw blurRad="38100" dist="38100" dir="2700000" algn="tl">
                    <a:srgbClr val="C0C0C0"/>
                  </a:outerShdw>
                </a:effectLst>
                <a:latin typeface="Palatino" charset="0"/>
                <a:ea typeface="ＭＳ Ｐゴシック" pitchFamily="34" charset="-128"/>
              </a:rPr>
              <a:t>methods</a:t>
            </a:r>
          </a:p>
        </p:txBody>
      </p:sp>
    </p:spTree>
    <p:extLst>
      <p:ext uri="{BB962C8B-B14F-4D97-AF65-F5344CB8AC3E}">
        <p14:creationId xmlns:p14="http://schemas.microsoft.com/office/powerpoint/2010/main" val="147651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ＭＳ Ｐゴシック" pitchFamily="34" charset="-128"/>
              </a:rPr>
              <a:t>A Layered Technology</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Clr>
                <a:schemeClr val="folHlink"/>
              </a:buClr>
              <a:buSzPct val="75000"/>
              <a:buFont typeface="Wingdings" pitchFamily="2" charset="2"/>
              <a:buChar char="n"/>
            </a:pPr>
            <a:r>
              <a:rPr lang="en-US" dirty="0">
                <a:latin typeface="Times New Roman" panose="02020603050405020304" pitchFamily="18" charset="0"/>
                <a:cs typeface="Times New Roman" panose="02020603050405020304" pitchFamily="18" charset="0"/>
              </a:rPr>
              <a:t>Any engineering approach must rest on organizational commitment to </a:t>
            </a:r>
            <a:r>
              <a:rPr lang="en-US" b="1" dirty="0">
                <a:solidFill>
                  <a:srgbClr val="AD0101"/>
                </a:solidFill>
                <a:latin typeface="Times New Roman" panose="02020603050405020304" pitchFamily="18" charset="0"/>
                <a:cs typeface="Times New Roman" panose="02020603050405020304" pitchFamily="18" charset="0"/>
              </a:rPr>
              <a:t>quality</a:t>
            </a:r>
            <a:r>
              <a:rPr lang="en-US" dirty="0">
                <a:solidFill>
                  <a:srgbClr val="AD010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which fosters a continuous process improvement culture. </a:t>
            </a:r>
          </a:p>
          <a:p>
            <a:pPr>
              <a:buClr>
                <a:schemeClr val="folHlink"/>
              </a:buClr>
              <a:buSzPct val="75000"/>
              <a:buFont typeface="Wingdings" pitchFamily="2" charset="2"/>
              <a:buChar char="n"/>
            </a:pPr>
            <a:r>
              <a:rPr lang="en-US" b="1" dirty="0">
                <a:solidFill>
                  <a:srgbClr val="AD0101"/>
                </a:solidFill>
                <a:latin typeface="Times New Roman" panose="02020603050405020304" pitchFamily="18" charset="0"/>
                <a:cs typeface="Times New Roman" panose="02020603050405020304" pitchFamily="18" charset="0"/>
              </a:rPr>
              <a:t>Process</a:t>
            </a:r>
            <a:r>
              <a:rPr lang="en-US" dirty="0">
                <a:solidFill>
                  <a:srgbClr val="AD010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layer as the foundation defines a framework with activities for effective delivery of software engineering technology. Establish the context where products (model, data, report, and forms) are produced, milestone are established, quality is ensured and change is managed. </a:t>
            </a:r>
          </a:p>
          <a:p>
            <a:pPr>
              <a:buClr>
                <a:schemeClr val="folHlink"/>
              </a:buClr>
              <a:buSzPct val="75000"/>
              <a:buFont typeface="Wingdings" pitchFamily="2" charset="2"/>
              <a:buChar char="n"/>
            </a:pPr>
            <a:r>
              <a:rPr lang="en-US" b="1" dirty="0">
                <a:solidFill>
                  <a:srgbClr val="AD0101"/>
                </a:solidFill>
                <a:latin typeface="Times New Roman" panose="02020603050405020304" pitchFamily="18" charset="0"/>
                <a:cs typeface="Times New Roman" panose="02020603050405020304" pitchFamily="18" charset="0"/>
              </a:rPr>
              <a:t>Method</a:t>
            </a:r>
            <a:r>
              <a:rPr lang="en-US" dirty="0">
                <a:solidFill>
                  <a:srgbClr val="AD010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provides technical how-to</a:t>
            </a:r>
            <a:r>
              <a:rPr lang="ja-JP" altLang="en-US" dirty="0">
                <a:latin typeface="Times New Roman" panose="02020603050405020304" pitchFamily="18" charset="0"/>
                <a:cs typeface="Times New Roman" panose="02020603050405020304" pitchFamily="18" charset="0"/>
              </a:rPr>
              <a:t>’</a:t>
            </a:r>
            <a:r>
              <a:rPr lang="en-US" altLang="ja-JP" dirty="0">
                <a:latin typeface="Times New Roman" panose="02020603050405020304" pitchFamily="18" charset="0"/>
                <a:cs typeface="Times New Roman" panose="02020603050405020304" pitchFamily="18" charset="0"/>
              </a:rPr>
              <a:t>s for building software. It encompasses many tasks including communication, requirement analysis, design modeling, program construction, testing and support. </a:t>
            </a:r>
          </a:p>
          <a:p>
            <a:pPr>
              <a:buClr>
                <a:schemeClr val="folHlink"/>
              </a:buClr>
              <a:buSzPct val="75000"/>
              <a:buFont typeface="Wingdings" pitchFamily="2" charset="2"/>
              <a:buChar char="n"/>
            </a:pPr>
            <a:r>
              <a:rPr lang="en-US" b="1" dirty="0">
                <a:solidFill>
                  <a:srgbClr val="AD0101"/>
                </a:solidFill>
                <a:latin typeface="Times New Roman" panose="02020603050405020304" pitchFamily="18" charset="0"/>
                <a:cs typeface="Times New Roman" panose="02020603050405020304" pitchFamily="18" charset="0"/>
              </a:rPr>
              <a:t>Tools</a:t>
            </a:r>
            <a:r>
              <a:rPr lang="en-US" dirty="0">
                <a:solidFill>
                  <a:srgbClr val="AD0101"/>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provide automated or semi-automated support for the process and methods.  </a:t>
            </a:r>
          </a:p>
          <a:p>
            <a:pPr marL="0" indent="0">
              <a:buNone/>
            </a:pPr>
            <a:endParaRPr lang="en-US" dirty="0"/>
          </a:p>
        </p:txBody>
      </p:sp>
    </p:spTree>
    <p:extLst>
      <p:ext uri="{BB962C8B-B14F-4D97-AF65-F5344CB8AC3E}">
        <p14:creationId xmlns:p14="http://schemas.microsoft.com/office/powerpoint/2010/main" val="2957255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ＭＳ Ｐゴシック" pitchFamily="34" charset="-128"/>
              </a:rPr>
              <a:t>Software Process</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a:ea typeface="ＭＳ Ｐゴシック" pitchFamily="34" charset="-128"/>
              </a:rPr>
              <a:t>A process is a collection of activities, actions and tasks that are performed when some work product is to be created. It is </a:t>
            </a:r>
            <a:r>
              <a:rPr lang="en-US" b="1" dirty="0">
                <a:solidFill>
                  <a:srgbClr val="AD0101"/>
                </a:solidFill>
                <a:ea typeface="ＭＳ Ｐゴシック" pitchFamily="34" charset="-128"/>
              </a:rPr>
              <a:t>not a rigid prescription </a:t>
            </a:r>
            <a:r>
              <a:rPr lang="en-US" dirty="0">
                <a:ea typeface="ＭＳ Ｐゴシック" pitchFamily="34" charset="-128"/>
              </a:rPr>
              <a:t>for how to build computer software. Rather, it is an adaptable approach that enables the people doing the work to pick and choose the </a:t>
            </a:r>
            <a:r>
              <a:rPr lang="en-US" b="1" dirty="0">
                <a:solidFill>
                  <a:srgbClr val="AD0101"/>
                </a:solidFill>
                <a:ea typeface="ＭＳ Ｐゴシック" pitchFamily="34" charset="-128"/>
              </a:rPr>
              <a:t>appropriate</a:t>
            </a:r>
            <a:r>
              <a:rPr lang="en-US" b="1" dirty="0">
                <a:ea typeface="ＭＳ Ｐゴシック" pitchFamily="34" charset="-128"/>
              </a:rPr>
              <a:t> set of work actions </a:t>
            </a:r>
            <a:r>
              <a:rPr lang="en-US" dirty="0">
                <a:ea typeface="ＭＳ Ｐゴシック" pitchFamily="34" charset="-128"/>
              </a:rPr>
              <a:t>and tasks. </a:t>
            </a:r>
          </a:p>
          <a:p>
            <a:r>
              <a:rPr lang="en-US" dirty="0">
                <a:ea typeface="ＭＳ Ｐゴシック" pitchFamily="34" charset="-128"/>
              </a:rPr>
              <a:t>Purpose of process is to deliver software in a timely manner and with sufficient quality to satisfy those who have sponsored its creation and those who will use it. </a:t>
            </a:r>
          </a:p>
          <a:p>
            <a:endParaRPr lang="en-US" dirty="0"/>
          </a:p>
        </p:txBody>
      </p:sp>
    </p:spTree>
    <p:extLst>
      <p:ext uri="{BB962C8B-B14F-4D97-AF65-F5344CB8AC3E}">
        <p14:creationId xmlns:p14="http://schemas.microsoft.com/office/powerpoint/2010/main" val="381835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a typeface="ＭＳ Ｐゴシック" pitchFamily="34" charset="-128"/>
              </a:rPr>
              <a:t>Five Activities of a Generic Process framework</a:t>
            </a:r>
            <a:endParaRPr lang="en-US" dirty="0"/>
          </a:p>
        </p:txBody>
      </p:sp>
      <p:sp>
        <p:nvSpPr>
          <p:cNvPr id="3" name="Content Placeholder 2"/>
          <p:cNvSpPr>
            <a:spLocks noGrp="1"/>
          </p:cNvSpPr>
          <p:nvPr>
            <p:ph idx="1"/>
          </p:nvPr>
        </p:nvSpPr>
        <p:spPr/>
        <p:txBody>
          <a:bodyPr>
            <a:normAutofit fontScale="92500" lnSpcReduction="10000"/>
          </a:bodyPr>
          <a:lstStyle/>
          <a:p>
            <a:pPr>
              <a:lnSpc>
                <a:spcPct val="80000"/>
              </a:lnSpc>
            </a:pPr>
            <a:r>
              <a:rPr lang="en-US" dirty="0">
                <a:solidFill>
                  <a:srgbClr val="AD0101"/>
                </a:solidFill>
                <a:ea typeface="ＭＳ Ｐゴシック" pitchFamily="34" charset="-128"/>
              </a:rPr>
              <a:t>Communication</a:t>
            </a:r>
            <a:r>
              <a:rPr lang="en-US" dirty="0">
                <a:ea typeface="ＭＳ Ｐゴシック" pitchFamily="34" charset="-128"/>
              </a:rPr>
              <a:t>: communicate with customer to understand objectives and gather requirements</a:t>
            </a:r>
          </a:p>
          <a:p>
            <a:pPr>
              <a:lnSpc>
                <a:spcPct val="80000"/>
              </a:lnSpc>
            </a:pPr>
            <a:r>
              <a:rPr lang="en-US" dirty="0">
                <a:solidFill>
                  <a:srgbClr val="AD0101"/>
                </a:solidFill>
                <a:ea typeface="ＭＳ Ｐゴシック" pitchFamily="34" charset="-128"/>
              </a:rPr>
              <a:t>Planning</a:t>
            </a:r>
            <a:r>
              <a:rPr lang="en-US" dirty="0">
                <a:ea typeface="ＭＳ Ｐゴシック" pitchFamily="34" charset="-128"/>
              </a:rPr>
              <a:t>: creates a </a:t>
            </a:r>
            <a:r>
              <a:rPr lang="ja-JP" altLang="en-US" dirty="0">
                <a:ea typeface="ＭＳ Ｐゴシック" pitchFamily="34" charset="-128"/>
              </a:rPr>
              <a:t>“</a:t>
            </a:r>
            <a:r>
              <a:rPr lang="en-US" altLang="ja-JP" dirty="0">
                <a:ea typeface="ＭＳ Ｐゴシック" pitchFamily="34" charset="-128"/>
              </a:rPr>
              <a:t>map</a:t>
            </a:r>
            <a:r>
              <a:rPr lang="ja-JP" altLang="en-US" dirty="0">
                <a:ea typeface="ＭＳ Ｐゴシック" pitchFamily="34" charset="-128"/>
              </a:rPr>
              <a:t>”</a:t>
            </a:r>
            <a:r>
              <a:rPr lang="en-US" altLang="ja-JP" dirty="0">
                <a:ea typeface="ＭＳ Ｐゴシック" pitchFamily="34" charset="-128"/>
              </a:rPr>
              <a:t> defines the work by describing the tasks, risks and resources, work products and work schedule. </a:t>
            </a:r>
          </a:p>
          <a:p>
            <a:pPr>
              <a:lnSpc>
                <a:spcPct val="80000"/>
              </a:lnSpc>
            </a:pPr>
            <a:r>
              <a:rPr lang="en-US" dirty="0">
                <a:solidFill>
                  <a:srgbClr val="AD0101"/>
                </a:solidFill>
                <a:ea typeface="ＭＳ Ｐゴシック" pitchFamily="34" charset="-128"/>
              </a:rPr>
              <a:t>Modeling</a:t>
            </a:r>
            <a:r>
              <a:rPr lang="en-US" dirty="0">
                <a:ea typeface="ＭＳ Ｐゴシック" pitchFamily="34" charset="-128"/>
              </a:rPr>
              <a:t>: Create a </a:t>
            </a:r>
            <a:r>
              <a:rPr lang="ja-JP" altLang="en-US" dirty="0">
                <a:ea typeface="ＭＳ Ｐゴシック" pitchFamily="34" charset="-128"/>
              </a:rPr>
              <a:t>“</a:t>
            </a:r>
            <a:r>
              <a:rPr lang="en-US" altLang="ja-JP" dirty="0">
                <a:ea typeface="ＭＳ Ｐゴシック" pitchFamily="34" charset="-128"/>
              </a:rPr>
              <a:t>sketch</a:t>
            </a:r>
            <a:r>
              <a:rPr lang="ja-JP" altLang="en-US" dirty="0">
                <a:ea typeface="ＭＳ Ｐゴシック" pitchFamily="34" charset="-128"/>
              </a:rPr>
              <a:t>”</a:t>
            </a:r>
            <a:r>
              <a:rPr lang="en-US" altLang="ja-JP" dirty="0">
                <a:ea typeface="ＭＳ Ｐゴシック" pitchFamily="34" charset="-128"/>
              </a:rPr>
              <a:t>, what it looks like architecturally, how the constituent parts fit together and other characteristics. </a:t>
            </a:r>
          </a:p>
          <a:p>
            <a:pPr>
              <a:lnSpc>
                <a:spcPct val="80000"/>
              </a:lnSpc>
            </a:pPr>
            <a:r>
              <a:rPr lang="en-US" dirty="0">
                <a:solidFill>
                  <a:srgbClr val="AD0101"/>
                </a:solidFill>
                <a:ea typeface="ＭＳ Ｐゴシック" pitchFamily="34" charset="-128"/>
              </a:rPr>
              <a:t>Construction</a:t>
            </a:r>
            <a:r>
              <a:rPr lang="en-US" dirty="0">
                <a:ea typeface="ＭＳ Ｐゴシック" pitchFamily="34" charset="-128"/>
              </a:rPr>
              <a:t>: code generation and the testing. </a:t>
            </a:r>
          </a:p>
          <a:p>
            <a:pPr>
              <a:lnSpc>
                <a:spcPct val="80000"/>
              </a:lnSpc>
            </a:pPr>
            <a:r>
              <a:rPr lang="en-US" dirty="0">
                <a:solidFill>
                  <a:srgbClr val="AD0101"/>
                </a:solidFill>
                <a:ea typeface="ＭＳ Ｐゴシック" pitchFamily="34" charset="-128"/>
              </a:rPr>
              <a:t>Deployment</a:t>
            </a:r>
            <a:r>
              <a:rPr lang="en-US" dirty="0">
                <a:ea typeface="ＭＳ Ｐゴシック" pitchFamily="34" charset="-128"/>
              </a:rPr>
              <a:t>: Delivered to the customer who evaluates the products and provides feedback based on the evaluation. </a:t>
            </a:r>
          </a:p>
          <a:p>
            <a:pPr>
              <a:lnSpc>
                <a:spcPct val="80000"/>
              </a:lnSpc>
            </a:pPr>
            <a:endParaRPr lang="en-US" dirty="0">
              <a:ea typeface="ＭＳ Ｐゴシック" pitchFamily="34" charset="-128"/>
            </a:endParaRPr>
          </a:p>
          <a:p>
            <a:pPr>
              <a:lnSpc>
                <a:spcPct val="80000"/>
              </a:lnSpc>
            </a:pPr>
            <a:endParaRPr lang="en-US" dirty="0">
              <a:ea typeface="ＭＳ Ｐゴシック" pitchFamily="34" charset="-128"/>
            </a:endParaRPr>
          </a:p>
          <a:p>
            <a:endParaRPr lang="en-US" dirty="0"/>
          </a:p>
        </p:txBody>
      </p:sp>
    </p:spTree>
    <p:extLst>
      <p:ext uri="{BB962C8B-B14F-4D97-AF65-F5344CB8AC3E}">
        <p14:creationId xmlns:p14="http://schemas.microsoft.com/office/powerpoint/2010/main" val="384793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a typeface="ＭＳ Ｐゴシック" pitchFamily="34" charset="-128"/>
              </a:rPr>
              <a:t>Five Activities of a Generic Process framework</a:t>
            </a:r>
            <a:endParaRPr lang="en-US" dirty="0"/>
          </a:p>
        </p:txBody>
      </p:sp>
      <p:sp>
        <p:nvSpPr>
          <p:cNvPr id="3" name="Content Placeholder 2"/>
          <p:cNvSpPr>
            <a:spLocks noGrp="1"/>
          </p:cNvSpPr>
          <p:nvPr>
            <p:ph idx="1"/>
          </p:nvPr>
        </p:nvSpPr>
        <p:spPr/>
        <p:txBody>
          <a:bodyPr>
            <a:normAutofit lnSpcReduction="10000"/>
          </a:bodyPr>
          <a:lstStyle/>
          <a:p>
            <a:pPr marL="0" indent="0">
              <a:lnSpc>
                <a:spcPct val="80000"/>
              </a:lnSpc>
              <a:buNone/>
            </a:pPr>
            <a:r>
              <a:rPr lang="en-US" dirty="0" smtClean="0">
                <a:ea typeface="ＭＳ Ｐゴシック" pitchFamily="34" charset="-128"/>
              </a:rPr>
              <a:t>	These </a:t>
            </a:r>
            <a:r>
              <a:rPr lang="en-US" dirty="0">
                <a:ea typeface="ＭＳ Ｐゴシック" pitchFamily="34" charset="-128"/>
              </a:rPr>
              <a:t>five framework activities can be used to all software development regardless of the application domain, size of the project, complexity of the efforts </a:t>
            </a:r>
            <a:r>
              <a:rPr lang="en-US" dirty="0" err="1">
                <a:ea typeface="ＭＳ Ｐゴシック" pitchFamily="34" charset="-128"/>
              </a:rPr>
              <a:t>etc</a:t>
            </a:r>
            <a:r>
              <a:rPr lang="en-US" dirty="0">
                <a:ea typeface="ＭＳ Ｐゴシック" pitchFamily="34" charset="-128"/>
              </a:rPr>
              <a:t>, though the details will be different in each case. </a:t>
            </a:r>
          </a:p>
          <a:p>
            <a:pPr>
              <a:lnSpc>
                <a:spcPct val="80000"/>
              </a:lnSpc>
            </a:pPr>
            <a:endParaRPr lang="en-US" dirty="0">
              <a:ea typeface="ＭＳ Ｐゴシック" pitchFamily="34" charset="-128"/>
            </a:endParaRPr>
          </a:p>
          <a:p>
            <a:pPr marL="0" indent="0">
              <a:lnSpc>
                <a:spcPct val="80000"/>
              </a:lnSpc>
              <a:buNone/>
            </a:pPr>
            <a:r>
              <a:rPr lang="en-US" dirty="0" smtClean="0">
                <a:ea typeface="ＭＳ Ｐゴシック" pitchFamily="34" charset="-128"/>
              </a:rPr>
              <a:t>	For </a:t>
            </a:r>
            <a:r>
              <a:rPr lang="en-US" dirty="0">
                <a:ea typeface="ＭＳ Ｐゴシック" pitchFamily="34" charset="-128"/>
              </a:rPr>
              <a:t>many software projects, these framework activities are applied </a:t>
            </a:r>
            <a:r>
              <a:rPr lang="en-US" b="1" dirty="0">
                <a:solidFill>
                  <a:srgbClr val="AD0101"/>
                </a:solidFill>
                <a:ea typeface="ＭＳ Ｐゴシック" pitchFamily="34" charset="-128"/>
              </a:rPr>
              <a:t>iteratively</a:t>
            </a:r>
            <a:r>
              <a:rPr lang="en-US" dirty="0">
                <a:solidFill>
                  <a:srgbClr val="AD0101"/>
                </a:solidFill>
                <a:ea typeface="ＭＳ Ｐゴシック" pitchFamily="34" charset="-128"/>
              </a:rPr>
              <a:t> </a:t>
            </a:r>
            <a:r>
              <a:rPr lang="en-US" dirty="0">
                <a:ea typeface="ＭＳ Ｐゴシック" pitchFamily="34" charset="-128"/>
              </a:rPr>
              <a:t>as a project progresses. Each iteration produces a software increment that provides a subset of overall software features and functionality. </a:t>
            </a:r>
          </a:p>
          <a:p>
            <a:endParaRPr lang="en-US" dirty="0"/>
          </a:p>
        </p:txBody>
      </p:sp>
    </p:spTree>
    <p:extLst>
      <p:ext uri="{BB962C8B-B14F-4D97-AF65-F5344CB8AC3E}">
        <p14:creationId xmlns:p14="http://schemas.microsoft.com/office/powerpoint/2010/main" val="376281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Umbrella Activities</a:t>
            </a:r>
            <a:endParaRPr lang="en-US" dirty="0"/>
          </a:p>
        </p:txBody>
      </p:sp>
      <p:sp>
        <p:nvSpPr>
          <p:cNvPr id="3" name="Content Placeholder 2"/>
          <p:cNvSpPr>
            <a:spLocks noGrp="1"/>
          </p:cNvSpPr>
          <p:nvPr>
            <p:ph idx="1"/>
          </p:nvPr>
        </p:nvSpPr>
        <p:spPr/>
        <p:txBody>
          <a:bodyPr>
            <a:normAutofit fontScale="92500" lnSpcReduction="20000"/>
          </a:bodyPr>
          <a:lstStyle/>
          <a:p>
            <a:pPr marL="285750" indent="-285750">
              <a:lnSpc>
                <a:spcPct val="80000"/>
              </a:lnSpc>
              <a:buNone/>
            </a:pPr>
            <a:r>
              <a:rPr lang="en-US" dirty="0">
                <a:ea typeface="ＭＳ Ｐゴシック" pitchFamily="34" charset="-128"/>
              </a:rPr>
              <a:t>Complement the five process framework activities and help team </a:t>
            </a:r>
            <a:r>
              <a:rPr lang="en-US" dirty="0">
                <a:solidFill>
                  <a:srgbClr val="3366FF"/>
                </a:solidFill>
                <a:ea typeface="ＭＳ Ｐゴシック" pitchFamily="34" charset="-128"/>
              </a:rPr>
              <a:t>manage and control </a:t>
            </a:r>
            <a:r>
              <a:rPr lang="en-US" dirty="0">
                <a:ea typeface="ＭＳ Ｐゴシック" pitchFamily="34" charset="-128"/>
              </a:rPr>
              <a:t>progress, quality, change, and risk. </a:t>
            </a:r>
          </a:p>
          <a:p>
            <a:pPr marL="285750" indent="-285750">
              <a:lnSpc>
                <a:spcPct val="80000"/>
              </a:lnSpc>
            </a:pPr>
            <a:r>
              <a:rPr lang="en-US" dirty="0">
                <a:solidFill>
                  <a:srgbClr val="AD0101"/>
                </a:solidFill>
                <a:ea typeface="ＭＳ Ｐゴシック" pitchFamily="34" charset="-128"/>
              </a:rPr>
              <a:t>Software project tracking and control:</a:t>
            </a:r>
            <a:r>
              <a:rPr lang="en-US" dirty="0">
                <a:ea typeface="ＭＳ Ｐゴシック" pitchFamily="34" charset="-128"/>
              </a:rPr>
              <a:t> assess progress against the plan and take actions to maintain the schedule. </a:t>
            </a:r>
          </a:p>
          <a:p>
            <a:pPr marL="285750" indent="-285750">
              <a:lnSpc>
                <a:spcPct val="80000"/>
              </a:lnSpc>
            </a:pPr>
            <a:r>
              <a:rPr lang="en-US" dirty="0">
                <a:solidFill>
                  <a:srgbClr val="AD0101"/>
                </a:solidFill>
                <a:ea typeface="ＭＳ Ｐゴシック" pitchFamily="34" charset="-128"/>
              </a:rPr>
              <a:t>Risk management</a:t>
            </a:r>
            <a:r>
              <a:rPr lang="en-US" dirty="0">
                <a:ea typeface="ＭＳ Ｐゴシック" pitchFamily="34" charset="-128"/>
              </a:rPr>
              <a:t>: assesses risks that may affect the outcome and quality. </a:t>
            </a:r>
          </a:p>
          <a:p>
            <a:pPr marL="285750" indent="-285750">
              <a:lnSpc>
                <a:spcPct val="80000"/>
              </a:lnSpc>
            </a:pPr>
            <a:r>
              <a:rPr lang="en-US" dirty="0">
                <a:solidFill>
                  <a:srgbClr val="AD0101"/>
                </a:solidFill>
                <a:ea typeface="ＭＳ Ｐゴシック" pitchFamily="34" charset="-128"/>
              </a:rPr>
              <a:t>Software quality assurance</a:t>
            </a:r>
            <a:r>
              <a:rPr lang="en-US" dirty="0">
                <a:ea typeface="ＭＳ Ｐゴシック" pitchFamily="34" charset="-128"/>
              </a:rPr>
              <a:t>: defines and conduct activities to ensure quality. </a:t>
            </a:r>
          </a:p>
          <a:p>
            <a:pPr marL="285750" indent="-285750">
              <a:lnSpc>
                <a:spcPct val="80000"/>
              </a:lnSpc>
            </a:pPr>
            <a:r>
              <a:rPr lang="en-US" dirty="0">
                <a:solidFill>
                  <a:srgbClr val="AD0101"/>
                </a:solidFill>
                <a:ea typeface="ＭＳ Ｐゴシック" pitchFamily="34" charset="-128"/>
              </a:rPr>
              <a:t>Technical reviews</a:t>
            </a:r>
            <a:r>
              <a:rPr lang="en-US" dirty="0">
                <a:ea typeface="ＭＳ Ｐゴシック" pitchFamily="34" charset="-128"/>
              </a:rPr>
              <a:t>: assesses work products to uncover and remove errors before going to the next activity. </a:t>
            </a:r>
          </a:p>
          <a:p>
            <a:endParaRPr lang="en-US" dirty="0"/>
          </a:p>
        </p:txBody>
      </p:sp>
    </p:spTree>
    <p:extLst>
      <p:ext uri="{BB962C8B-B14F-4D97-AF65-F5344CB8AC3E}">
        <p14:creationId xmlns:p14="http://schemas.microsoft.com/office/powerpoint/2010/main" val="2991227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85000"/>
                    <a:lumOff val="15000"/>
                  </a:schemeClr>
                </a:solidFill>
              </a:rPr>
              <a:t>Umbrella Activities</a:t>
            </a:r>
            <a:endParaRPr lang="en-US" dirty="0"/>
          </a:p>
        </p:txBody>
      </p:sp>
      <p:sp>
        <p:nvSpPr>
          <p:cNvPr id="3" name="Content Placeholder 2"/>
          <p:cNvSpPr>
            <a:spLocks noGrp="1"/>
          </p:cNvSpPr>
          <p:nvPr>
            <p:ph idx="1"/>
          </p:nvPr>
        </p:nvSpPr>
        <p:spPr/>
        <p:txBody>
          <a:bodyPr>
            <a:normAutofit lnSpcReduction="10000"/>
          </a:bodyPr>
          <a:lstStyle/>
          <a:p>
            <a:pPr marL="285750" indent="-285750">
              <a:lnSpc>
                <a:spcPct val="80000"/>
              </a:lnSpc>
            </a:pPr>
            <a:r>
              <a:rPr lang="en-US" dirty="0">
                <a:solidFill>
                  <a:srgbClr val="AD0101"/>
                </a:solidFill>
                <a:ea typeface="ＭＳ Ｐゴシック" pitchFamily="34" charset="-128"/>
              </a:rPr>
              <a:t>Measurement:</a:t>
            </a:r>
            <a:r>
              <a:rPr lang="en-US" dirty="0">
                <a:ea typeface="ＭＳ Ｐゴシック" pitchFamily="34" charset="-128"/>
              </a:rPr>
              <a:t> define and collects process, project, and product measures to ensure stakeholder</a:t>
            </a:r>
            <a:r>
              <a:rPr lang="ja-JP" altLang="en-US" dirty="0">
                <a:ea typeface="ＭＳ Ｐゴシック" pitchFamily="34" charset="-128"/>
              </a:rPr>
              <a:t>’</a:t>
            </a:r>
            <a:r>
              <a:rPr lang="en-US" altLang="ja-JP" dirty="0">
                <a:ea typeface="ＭＳ Ｐゴシック" pitchFamily="34" charset="-128"/>
              </a:rPr>
              <a:t>s needs are met. </a:t>
            </a:r>
          </a:p>
          <a:p>
            <a:pPr marL="285750" indent="-285750">
              <a:lnSpc>
                <a:spcPct val="80000"/>
              </a:lnSpc>
            </a:pPr>
            <a:r>
              <a:rPr lang="en-US" dirty="0">
                <a:solidFill>
                  <a:srgbClr val="AD0101"/>
                </a:solidFill>
                <a:ea typeface="ＭＳ Ｐゴシック" pitchFamily="34" charset="-128"/>
              </a:rPr>
              <a:t>Software configuration management</a:t>
            </a:r>
            <a:r>
              <a:rPr lang="en-US" dirty="0">
                <a:ea typeface="ＭＳ Ｐゴシック" pitchFamily="34" charset="-128"/>
              </a:rPr>
              <a:t>: manage the effects of change throughout the software process. </a:t>
            </a:r>
          </a:p>
          <a:p>
            <a:pPr marL="285750" indent="-285750">
              <a:lnSpc>
                <a:spcPct val="80000"/>
              </a:lnSpc>
            </a:pPr>
            <a:r>
              <a:rPr lang="en-US" dirty="0">
                <a:solidFill>
                  <a:srgbClr val="AD0101"/>
                </a:solidFill>
                <a:ea typeface="ＭＳ Ｐゴシック" pitchFamily="34" charset="-128"/>
              </a:rPr>
              <a:t>Reusability management</a:t>
            </a:r>
            <a:r>
              <a:rPr lang="en-US" dirty="0">
                <a:ea typeface="ＭＳ Ｐゴシック" pitchFamily="34" charset="-128"/>
              </a:rPr>
              <a:t>: defines criteria for work product reuse and establishes mechanism to achieve reusable components. </a:t>
            </a:r>
          </a:p>
          <a:p>
            <a:pPr marL="285750" indent="-285750">
              <a:lnSpc>
                <a:spcPct val="80000"/>
              </a:lnSpc>
            </a:pPr>
            <a:r>
              <a:rPr lang="en-US" dirty="0">
                <a:solidFill>
                  <a:srgbClr val="AD0101"/>
                </a:solidFill>
                <a:ea typeface="ＭＳ Ｐゴシック" pitchFamily="34" charset="-128"/>
              </a:rPr>
              <a:t>Work product preparation and production</a:t>
            </a:r>
            <a:r>
              <a:rPr lang="en-US" dirty="0">
                <a:ea typeface="ＭＳ Ｐゴシック" pitchFamily="34" charset="-128"/>
              </a:rPr>
              <a:t>: create work products such as models, documents, logs, forms and lists. </a:t>
            </a:r>
          </a:p>
          <a:p>
            <a:endParaRPr lang="en-US" dirty="0"/>
          </a:p>
        </p:txBody>
      </p:sp>
    </p:spTree>
    <p:extLst>
      <p:ext uri="{BB962C8B-B14F-4D97-AF65-F5344CB8AC3E}">
        <p14:creationId xmlns:p14="http://schemas.microsoft.com/office/powerpoint/2010/main" val="2166254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817</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Software Engineering Definition</vt:lpstr>
      <vt:lpstr>Importance of Software Engineering</vt:lpstr>
      <vt:lpstr>Software Engineering A Layered Technology</vt:lpstr>
      <vt:lpstr>A Layered Technology</vt:lpstr>
      <vt:lpstr>Software Process</vt:lpstr>
      <vt:lpstr>Five Activities of a Generic Process framework</vt:lpstr>
      <vt:lpstr>Five Activities of a Generic Process framework</vt:lpstr>
      <vt:lpstr>Umbrella Activities</vt:lpstr>
      <vt:lpstr>Umbrella Activities</vt:lpstr>
      <vt:lpstr>Adapting a Process Model</vt:lpstr>
      <vt:lpstr>Adapting a Process Model</vt:lpstr>
      <vt:lpstr>Adapting a Process Model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 Definition</dc:title>
  <dc:creator>sabah</dc:creator>
  <cp:lastModifiedBy>s</cp:lastModifiedBy>
  <cp:revision>3</cp:revision>
  <dcterms:created xsi:type="dcterms:W3CDTF">2006-08-16T00:00:00Z</dcterms:created>
  <dcterms:modified xsi:type="dcterms:W3CDTF">2018-11-21T11:16:06Z</dcterms:modified>
</cp:coreProperties>
</file>